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7B1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345230"/>
            <a:ext cx="824607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6" y="5261460"/>
            <a:ext cx="8246070" cy="45811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14412" y="3929066"/>
            <a:ext cx="8246070" cy="859205"/>
          </a:xfrm>
        </p:spPr>
        <p:txBody>
          <a:bodyPr>
            <a:noAutofit/>
          </a:bodyPr>
          <a:lstStyle/>
          <a:p>
            <a:pPr algn="l"/>
            <a:r>
              <a:rPr lang="sk-SK" sz="9600" b="1" dirty="0" smtClean="0">
                <a:latin typeface="Arial" pitchFamily="34" charset="0"/>
                <a:cs typeface="Arial" pitchFamily="34" charset="0"/>
              </a:rPr>
              <a:t>    TIS</a:t>
            </a:r>
            <a:endParaRPr lang="en-US" sz="9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14478" y="5000636"/>
            <a:ext cx="8246070" cy="458115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>
                <a:solidFill>
                  <a:srgbClr val="B6D7B1"/>
                </a:solidFill>
              </a:rPr>
              <a:t>Technické a  informatické služby</a:t>
            </a:r>
            <a:endParaRPr lang="en-US" dirty="0">
              <a:solidFill>
                <a:srgbClr val="B6D7B1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071670" y="5643578"/>
            <a:ext cx="5214974" cy="766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SzPct val="68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2000" b="1" dirty="0" smtClean="0">
                <a:solidFill>
                  <a:srgbClr val="B6D7B1"/>
                </a:solidFill>
                <a:latin typeface="Times New Roman" pitchFamily="16" charset="0"/>
              </a:rPr>
              <a:t>študijný odbor – 3917 M 09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Tx/>
              <a:buSzPct val="68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2500" b="1" dirty="0" smtClean="0">
                <a:solidFill>
                  <a:srgbClr val="B6D7B1"/>
                </a:solidFill>
                <a:latin typeface="Times New Roman" pitchFamily="16" charset="0"/>
              </a:rPr>
              <a:t>ZASIELATEĽSTVO</a:t>
            </a:r>
            <a:endParaRPr lang="sk-SK" sz="2500" dirty="0">
              <a:solidFill>
                <a:srgbClr val="B6D7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00063" y="1428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6D7B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sk-SK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6D7B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APLIKOVANÁ</a:t>
            </a: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6D7B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k-SK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6D7B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INFORMATIKA</a:t>
            </a: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2"/>
          </a:xfrm>
        </p:spPr>
        <p:txBody>
          <a:bodyPr/>
          <a:lstStyle/>
          <a:p>
            <a:pPr marL="365125" indent="-242888" eaLnBrk="1" hangingPunct="1">
              <a:spcBef>
                <a:spcPts val="400"/>
              </a:spcBef>
              <a:buSzPct val="68000"/>
              <a:buFontTx/>
              <a:buNone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sk-SK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Žiaci sa naučia:</a:t>
            </a:r>
          </a:p>
          <a:p>
            <a:pPr marL="365125" indent="-242888" eaLnBrk="1" hangingPunct="1">
              <a:spcBef>
                <a:spcPts val="400"/>
              </a:spcBef>
              <a:buSzPct val="68000"/>
              <a:buFontTx/>
              <a:buNone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endParaRPr lang="sk-SK" sz="1400" b="1" dirty="0" smtClean="0">
              <a:solidFill>
                <a:srgbClr val="517A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2425" indent="-255588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8000"/>
              <a:buFont typeface="Wingdings" pitchFamily="2" charset="2"/>
              <a:buChar char="v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sk-SK" sz="2800" dirty="0" smtClean="0">
                <a:solidFill>
                  <a:srgbClr val="B6D7B1"/>
                </a:solidFill>
                <a:latin typeface="Times New Roman" pitchFamily="18" charset="0"/>
                <a:cs typeface="Times New Roman" pitchFamily="18" charset="0"/>
              </a:rPr>
              <a:t>ovládať bežné počítačové programy</a:t>
            </a:r>
          </a:p>
          <a:p>
            <a:pPr marL="352425" indent="-255588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8000"/>
              <a:buFont typeface="Wingdings" pitchFamily="2" charset="2"/>
              <a:buChar char="v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sk-SK" sz="2800" dirty="0" smtClean="0">
                <a:solidFill>
                  <a:srgbClr val="B6D7B1"/>
                </a:solidFill>
                <a:latin typeface="Times New Roman" pitchFamily="18" charset="0"/>
                <a:cs typeface="Times New Roman" pitchFamily="18" charset="0"/>
              </a:rPr>
              <a:t>pracovať v prostredí aplikačných programov</a:t>
            </a:r>
          </a:p>
          <a:p>
            <a:pPr marL="365125" indent="-242888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8000"/>
              <a:buFont typeface="Wingdings" pitchFamily="2" charset="2"/>
              <a:buChar char="v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sk-SK" sz="2800" dirty="0" smtClean="0">
                <a:solidFill>
                  <a:srgbClr val="B6D7B1"/>
                </a:solidFill>
                <a:latin typeface="Times New Roman" pitchFamily="18" charset="0"/>
                <a:cs typeface="Times New Roman" pitchFamily="18" charset="0"/>
              </a:rPr>
              <a:t>na spracovanie fakturácie, účtovníctva, skladovej evidencie, miezd a personalistiky</a:t>
            </a:r>
          </a:p>
          <a:p>
            <a:pPr marL="352425" indent="-255588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8000"/>
              <a:buFont typeface="Wingdings" pitchFamily="2" charset="2"/>
              <a:buChar char="v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sk-SK" sz="2800" dirty="0" smtClean="0">
                <a:solidFill>
                  <a:srgbClr val="B6D7B1"/>
                </a:solidFill>
                <a:latin typeface="Times New Roman" pitchFamily="18" charset="0"/>
                <a:cs typeface="Times New Roman" pitchFamily="18" charset="0"/>
              </a:rPr>
              <a:t>používať internetovú komunikáciu s orgánmi</a:t>
            </a:r>
          </a:p>
          <a:p>
            <a:pPr marL="352425" indent="-255588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8000"/>
              <a:buFontTx/>
              <a:buNone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sk-SK" sz="2800" dirty="0" smtClean="0">
                <a:solidFill>
                  <a:srgbClr val="B6D7B1"/>
                </a:solidFill>
                <a:latin typeface="Times New Roman" pitchFamily="18" charset="0"/>
                <a:cs typeface="Times New Roman" pitchFamily="18" charset="0"/>
              </a:rPr>
              <a:t>    štátnej správy v oblasti daní</a:t>
            </a:r>
          </a:p>
          <a:p>
            <a:pPr eaLnBrk="1" hangingPunct="1">
              <a:defRPr/>
            </a:pP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sz="4000" dirty="0" smtClean="0">
                <a:solidFill>
                  <a:srgbClr val="B6D7B1"/>
                </a:solidFill>
                <a:latin typeface="Arial" pitchFamily="34" charset="0"/>
                <a:cs typeface="Arial" pitchFamily="34" charset="0"/>
              </a:rPr>
              <a:t>PRAX</a:t>
            </a: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4525963"/>
          </a:xfrm>
        </p:spPr>
        <p:txBody>
          <a:bodyPr/>
          <a:lstStyle/>
          <a:p>
            <a:pPr marL="365125" indent="-242888" eaLnBrk="1" hangingPunct="1">
              <a:spcBef>
                <a:spcPts val="400"/>
              </a:spcBef>
              <a:buSzPct val="68000"/>
              <a:buFontTx/>
              <a:buNone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sk-SK" b="1" dirty="0" smtClean="0">
                <a:solidFill>
                  <a:schemeClr val="bg2">
                    <a:lumMod val="50000"/>
                  </a:schemeClr>
                </a:solidFill>
                <a:latin typeface="Times New Roman" pitchFamily="16" charset="0"/>
              </a:rPr>
              <a:t>Žiaci sa naučia:</a:t>
            </a:r>
          </a:p>
          <a:p>
            <a:pPr marL="365125" indent="-242888" eaLnBrk="1" hangingPunct="1">
              <a:spcBef>
                <a:spcPts val="400"/>
              </a:spcBef>
              <a:buSzPct val="68000"/>
              <a:buFontTx/>
              <a:buNone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endParaRPr lang="sk-SK" sz="1200" b="1" dirty="0" smtClean="0">
              <a:solidFill>
                <a:srgbClr val="B6D7B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 marL="352425" indent="-255588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SzPct val="68000"/>
              <a:buFont typeface="Wingdings" pitchFamily="2" charset="2"/>
              <a:buChar char="v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sk-SK" sz="2800" dirty="0" smtClean="0">
                <a:solidFill>
                  <a:srgbClr val="B6D7B1"/>
                </a:solidFill>
                <a:latin typeface="Times New Roman" pitchFamily="16" charset="0"/>
              </a:rPr>
              <a:t>praktické  aplikovanie vedomostí a zručností z odborných predmetov:  podniková ekonomika, účtovníctvo, administratíva a korešpondencia,</a:t>
            </a:r>
          </a:p>
          <a:p>
            <a:pPr marL="352425" indent="-255588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SzPct val="68000"/>
              <a:buFontTx/>
              <a:buNone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sk-SK" sz="2800" dirty="0" smtClean="0">
                <a:solidFill>
                  <a:srgbClr val="B6D7B1"/>
                </a:solidFill>
                <a:latin typeface="Times New Roman" pitchFamily="16" charset="0"/>
              </a:rPr>
              <a:t>   právna náuka, marketing a manažment </a:t>
            </a:r>
          </a:p>
          <a:p>
            <a:pPr marL="352425" indent="-255588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SzPct val="68000"/>
              <a:buFontTx/>
              <a:buNone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sk-SK" sz="2800" dirty="0" smtClean="0">
                <a:solidFill>
                  <a:srgbClr val="B6D7B1"/>
                </a:solidFill>
                <a:latin typeface="Times New Roman" pitchFamily="16" charset="0"/>
              </a:rPr>
              <a:t>   a aplikovaná  informatika</a:t>
            </a:r>
          </a:p>
          <a:p>
            <a:pPr eaLnBrk="1" hangingPunct="1">
              <a:defRPr/>
            </a:pPr>
            <a:endParaRPr lang="sk-SK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071942"/>
            <a:ext cx="5842022" cy="2617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algn="ctr" eaLnBrk="1" hangingPunct="1"/>
            <a:r>
              <a:rPr lang="cs-CZ" sz="3600" smtClean="0">
                <a:solidFill>
                  <a:srgbClr val="B6D7B1"/>
                </a:solidFill>
                <a:latin typeface="Times New Roman" pitchFamily="16" charset="0"/>
              </a:rPr>
              <a:t>Študenti III.a IV.ročníkov TIS</a:t>
            </a:r>
            <a:br>
              <a:rPr lang="cs-CZ" sz="3600" smtClean="0">
                <a:solidFill>
                  <a:srgbClr val="B6D7B1"/>
                </a:solidFill>
                <a:latin typeface="Times New Roman" pitchFamily="16" charset="0"/>
              </a:rPr>
            </a:br>
            <a:r>
              <a:rPr lang="cs-CZ" sz="2800" smtClean="0">
                <a:solidFill>
                  <a:srgbClr val="B6D7B1"/>
                </a:solidFill>
                <a:latin typeface="Times New Roman" pitchFamily="16" charset="0"/>
              </a:rPr>
              <a:t>majú vytvorených niekoľko firiem v ktorýc</a:t>
            </a:r>
            <a:r>
              <a:rPr lang="cs-CZ" sz="2800" smtClean="0">
                <a:solidFill>
                  <a:srgbClr val="B6D7B1"/>
                </a:solidFill>
              </a:rPr>
              <a:t>h :</a:t>
            </a:r>
            <a:endParaRPr lang="sk-SK" sz="2800" smtClean="0">
              <a:solidFill>
                <a:srgbClr val="B6D7B1"/>
              </a:solidFill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999" r="14999"/>
          <a:stretch>
            <a:fillRect/>
          </a:stretch>
        </p:blipFill>
        <p:spPr>
          <a:xfrm>
            <a:off x="500034" y="3929066"/>
            <a:ext cx="2912050" cy="2339973"/>
          </a:xfrm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428868"/>
            <a:ext cx="3071834" cy="3043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39278">
            <a:off x="5851739" y="2320231"/>
            <a:ext cx="3167638" cy="369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/>
          <a:srcRect l="20035"/>
          <a:stretch>
            <a:fillRect/>
          </a:stretch>
        </p:blipFill>
        <p:spPr bwMode="auto">
          <a:xfrm rot="21327219">
            <a:off x="879544" y="1792744"/>
            <a:ext cx="2071702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dĺžnik 7"/>
          <p:cNvSpPr>
            <a:spLocks noChangeArrowheads="1"/>
          </p:cNvSpPr>
          <p:nvPr/>
        </p:nvSpPr>
        <p:spPr bwMode="auto">
          <a:xfrm rot="21088370">
            <a:off x="2119856" y="2010652"/>
            <a:ext cx="58785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1313" algn="ctr">
              <a:spcBef>
                <a:spcPts val="4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6" charset="0"/>
              </a:rPr>
              <a:t>Stimulujú</a:t>
            </a:r>
            <a:r>
              <a:rPr lang="cs-CZ" sz="2400" b="1" dirty="0">
                <a:solidFill>
                  <a:schemeClr val="bg2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cs-CZ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6" charset="0"/>
              </a:rPr>
              <a:t>realne</a:t>
            </a:r>
            <a:r>
              <a:rPr lang="cs-CZ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6" charset="0"/>
              </a:rPr>
              <a:t> </a:t>
            </a:r>
            <a:r>
              <a:rPr lang="cs-CZ" sz="2400" b="1" dirty="0">
                <a:solidFill>
                  <a:schemeClr val="bg2">
                    <a:lumMod val="50000"/>
                  </a:schemeClr>
                </a:solidFill>
                <a:latin typeface="Times New Roman" pitchFamily="16" charset="0"/>
              </a:rPr>
              <a:t>podnikateľské </a:t>
            </a:r>
            <a:r>
              <a:rPr lang="cs-CZ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6" charset="0"/>
              </a:rPr>
              <a:t>prostredie</a:t>
            </a:r>
            <a:endParaRPr lang="cs-CZ" sz="2400" b="1" dirty="0">
              <a:solidFill>
                <a:schemeClr val="bg2">
                  <a:lumMod val="50000"/>
                </a:schemeClr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428604"/>
            <a:ext cx="3129287" cy="3911609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786190"/>
            <a:ext cx="4613275" cy="272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642918"/>
            <a:ext cx="4679950" cy="2735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571744"/>
            <a:ext cx="2522537" cy="3957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dĺžnik 7"/>
          <p:cNvSpPr>
            <a:spLocks noChangeArrowheads="1"/>
          </p:cNvSpPr>
          <p:nvPr/>
        </p:nvSpPr>
        <p:spPr bwMode="auto">
          <a:xfrm rot="21086387">
            <a:off x="1789113" y="3160713"/>
            <a:ext cx="528637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1313" algn="ctr">
              <a:spcBef>
                <a:spcPts val="4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>
                <a:solidFill>
                  <a:srgbClr val="FF3333"/>
                </a:solidFill>
                <a:latin typeface="Times New Roman" pitchFamily="16" charset="0"/>
              </a:rPr>
              <a:t> </a:t>
            </a:r>
            <a:r>
              <a:rPr lang="cs-CZ" sz="2400" b="1" dirty="0">
                <a:solidFill>
                  <a:srgbClr val="B6D7B1"/>
                </a:solidFill>
                <a:latin typeface="Times New Roman" pitchFamily="16" charset="0"/>
              </a:rPr>
              <a:t>vytvárajú príjemnú atmosféru </a:t>
            </a:r>
          </a:p>
          <a:p>
            <a:pPr marL="342900" indent="-341313" algn="ctr">
              <a:spcBef>
                <a:spcPts val="4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1" dirty="0">
                <a:solidFill>
                  <a:srgbClr val="B6D7B1"/>
                </a:solidFill>
                <a:latin typeface="Times New Roman" pitchFamily="16" charset="0"/>
              </a:rPr>
              <a:t>v škole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6D7B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Ak ukončím štúdium, môžem pracovať ako....</a:t>
            </a: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/>
          <a:lstStyle/>
          <a:p>
            <a:pPr marL="608013" lvl="1" indent="-228600" eaLnBrk="1" hangingPunct="1">
              <a:spcBef>
                <a:spcPts val="325"/>
              </a:spcBef>
              <a:buClr>
                <a:schemeClr val="bg2">
                  <a:lumMod val="50000"/>
                </a:schemeClr>
              </a:buClr>
              <a:buSzPct val="85000"/>
              <a:buFont typeface="Wingdings" charset="2"/>
              <a:buChar char="v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</a:pPr>
            <a:r>
              <a:rPr lang="sk-SK" sz="2600" dirty="0" smtClean="0">
                <a:solidFill>
                  <a:srgbClr val="B6D7B1"/>
                </a:solidFill>
                <a:latin typeface="Times New Roman" pitchFamily="16" charset="0"/>
              </a:rPr>
              <a:t>Kalkulant prepravného</a:t>
            </a:r>
          </a:p>
          <a:p>
            <a:pPr marL="608013" lvl="1" indent="-228600" eaLnBrk="1" hangingPunct="1">
              <a:spcBef>
                <a:spcPts val="325"/>
              </a:spcBef>
              <a:buClr>
                <a:schemeClr val="bg2">
                  <a:lumMod val="50000"/>
                </a:schemeClr>
              </a:buClr>
              <a:buSzPct val="85000"/>
              <a:buFontTx/>
              <a:buNone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</a:pPr>
            <a:endParaRPr lang="sk-SK" sz="500" dirty="0" smtClean="0">
              <a:solidFill>
                <a:srgbClr val="B6D7B1"/>
              </a:solidFill>
              <a:latin typeface="Times New Roman" pitchFamily="16" charset="0"/>
            </a:endParaRPr>
          </a:p>
          <a:p>
            <a:pPr marL="608013" lvl="1" indent="-228600" eaLnBrk="1" hangingPunct="1">
              <a:spcBef>
                <a:spcPts val="325"/>
              </a:spcBef>
              <a:buClr>
                <a:schemeClr val="bg2">
                  <a:lumMod val="50000"/>
                </a:schemeClr>
              </a:buClr>
              <a:buSzPct val="85000"/>
              <a:buFont typeface="Wingdings" charset="2"/>
              <a:buChar char="v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</a:pPr>
            <a:r>
              <a:rPr lang="sk-SK" sz="2600" dirty="0" smtClean="0">
                <a:solidFill>
                  <a:srgbClr val="B6D7B1"/>
                </a:solidFill>
                <a:latin typeface="Times New Roman" pitchFamily="16" charset="0"/>
              </a:rPr>
              <a:t>Finančný  a mzdový účtovník</a:t>
            </a:r>
          </a:p>
          <a:p>
            <a:pPr marL="608013" lvl="1" indent="-228600" eaLnBrk="1" hangingPunct="1">
              <a:spcBef>
                <a:spcPts val="325"/>
              </a:spcBef>
              <a:buClr>
                <a:schemeClr val="bg2">
                  <a:lumMod val="50000"/>
                </a:schemeClr>
              </a:buClr>
              <a:buSzPct val="85000"/>
              <a:buFontTx/>
              <a:buNone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</a:pPr>
            <a:endParaRPr lang="sk-SK" sz="500" dirty="0" smtClean="0">
              <a:solidFill>
                <a:srgbClr val="B6D7B1"/>
              </a:solidFill>
              <a:latin typeface="Times New Roman" pitchFamily="16" charset="0"/>
            </a:endParaRPr>
          </a:p>
          <a:p>
            <a:pPr marL="608013" lvl="1" indent="-228600" eaLnBrk="1" hangingPunct="1">
              <a:spcBef>
                <a:spcPts val="325"/>
              </a:spcBef>
              <a:buClr>
                <a:schemeClr val="bg2">
                  <a:lumMod val="50000"/>
                </a:schemeClr>
              </a:buClr>
              <a:buSzPct val="85000"/>
              <a:buFont typeface="Wingdings" charset="2"/>
              <a:buChar char="v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</a:pPr>
            <a:r>
              <a:rPr lang="sk-SK" sz="2600" dirty="0" smtClean="0">
                <a:solidFill>
                  <a:srgbClr val="B6D7B1"/>
                </a:solidFill>
                <a:latin typeface="Times New Roman" pitchFamily="16" charset="0"/>
              </a:rPr>
              <a:t>Pracovník skladovej evidencie</a:t>
            </a:r>
          </a:p>
          <a:p>
            <a:pPr marL="608013" lvl="1" indent="-228600" eaLnBrk="1" hangingPunct="1">
              <a:spcBef>
                <a:spcPts val="325"/>
              </a:spcBef>
              <a:buClr>
                <a:schemeClr val="bg2">
                  <a:lumMod val="50000"/>
                </a:schemeClr>
              </a:buClr>
              <a:buSzPct val="85000"/>
              <a:buFontTx/>
              <a:buNone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</a:pPr>
            <a:endParaRPr lang="sk-SK" sz="500" dirty="0" smtClean="0">
              <a:solidFill>
                <a:srgbClr val="B6D7B1"/>
              </a:solidFill>
              <a:latin typeface="Times New Roman" pitchFamily="16" charset="0"/>
            </a:endParaRPr>
          </a:p>
          <a:p>
            <a:pPr marL="608013" lvl="1" indent="-228600" eaLnBrk="1" hangingPunct="1">
              <a:spcBef>
                <a:spcPts val="325"/>
              </a:spcBef>
              <a:buClr>
                <a:schemeClr val="bg2">
                  <a:lumMod val="50000"/>
                </a:schemeClr>
              </a:buClr>
              <a:buSzPct val="85000"/>
              <a:buFont typeface="Wingdings" charset="2"/>
              <a:buChar char="v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</a:pPr>
            <a:r>
              <a:rPr lang="sk-SK" sz="2600" dirty="0" smtClean="0">
                <a:solidFill>
                  <a:srgbClr val="B6D7B1"/>
                </a:solidFill>
                <a:latin typeface="Times New Roman" pitchFamily="16" charset="0"/>
              </a:rPr>
              <a:t>Fakturant odbytového hospodárstva</a:t>
            </a:r>
          </a:p>
          <a:p>
            <a:pPr marL="608013" lvl="1" indent="-228600" eaLnBrk="1" hangingPunct="1">
              <a:spcBef>
                <a:spcPts val="325"/>
              </a:spcBef>
              <a:buClr>
                <a:schemeClr val="bg2">
                  <a:lumMod val="50000"/>
                </a:schemeClr>
              </a:buClr>
              <a:buSzPct val="85000"/>
              <a:buFontTx/>
              <a:buNone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</a:pPr>
            <a:endParaRPr lang="sk-SK" sz="500" dirty="0" smtClean="0">
              <a:solidFill>
                <a:srgbClr val="B6D7B1"/>
              </a:solidFill>
              <a:latin typeface="Times New Roman" pitchFamily="16" charset="0"/>
            </a:endParaRPr>
          </a:p>
          <a:p>
            <a:pPr marL="608013" lvl="1" indent="-228600" eaLnBrk="1" hangingPunct="1">
              <a:spcBef>
                <a:spcPts val="325"/>
              </a:spcBef>
              <a:buClr>
                <a:schemeClr val="bg2">
                  <a:lumMod val="50000"/>
                </a:schemeClr>
              </a:buClr>
              <a:buSzPct val="85000"/>
              <a:buFont typeface="Wingdings" charset="2"/>
              <a:buChar char="v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</a:pPr>
            <a:r>
              <a:rPr lang="sk-SK" sz="2600" dirty="0" smtClean="0">
                <a:solidFill>
                  <a:srgbClr val="B6D7B1"/>
                </a:solidFill>
                <a:latin typeface="Times New Roman" pitchFamily="16" charset="0"/>
              </a:rPr>
              <a:t>Referent  práce a miezd</a:t>
            </a:r>
          </a:p>
          <a:p>
            <a:pPr marL="608013" lvl="1" indent="-228600" eaLnBrk="1" hangingPunct="1">
              <a:spcBef>
                <a:spcPts val="325"/>
              </a:spcBef>
              <a:buClr>
                <a:schemeClr val="bg2">
                  <a:lumMod val="50000"/>
                </a:schemeClr>
              </a:buClr>
              <a:buSzPct val="85000"/>
              <a:buFontTx/>
              <a:buNone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</a:pPr>
            <a:endParaRPr lang="sk-SK" sz="500" dirty="0" smtClean="0">
              <a:solidFill>
                <a:srgbClr val="B6D7B1"/>
              </a:solidFill>
              <a:latin typeface="Times New Roman" pitchFamily="16" charset="0"/>
            </a:endParaRPr>
          </a:p>
          <a:p>
            <a:pPr marL="608013" lvl="1" indent="-228600" eaLnBrk="1" hangingPunct="1">
              <a:spcBef>
                <a:spcPts val="325"/>
              </a:spcBef>
              <a:buClr>
                <a:schemeClr val="bg2">
                  <a:lumMod val="50000"/>
                </a:schemeClr>
              </a:buClr>
              <a:buSzPct val="85000"/>
              <a:buFont typeface="Wingdings" charset="2"/>
              <a:buChar char="v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</a:pPr>
            <a:r>
              <a:rPr lang="sk-SK" sz="2600" dirty="0" smtClean="0">
                <a:solidFill>
                  <a:srgbClr val="B6D7B1"/>
                </a:solidFill>
                <a:latin typeface="Times New Roman" pitchFamily="16" charset="0"/>
              </a:rPr>
              <a:t>Pracovník marketingu v doprave</a:t>
            </a:r>
          </a:p>
          <a:p>
            <a:pPr marL="608013" lvl="1" indent="-228600" eaLnBrk="1" hangingPunct="1">
              <a:spcBef>
                <a:spcPts val="325"/>
              </a:spcBef>
              <a:buClr>
                <a:schemeClr val="bg2">
                  <a:lumMod val="50000"/>
                </a:schemeClr>
              </a:buClr>
              <a:buSzPct val="85000"/>
              <a:buFontTx/>
              <a:buNone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</a:pPr>
            <a:endParaRPr lang="sk-SK" sz="500" dirty="0" smtClean="0">
              <a:solidFill>
                <a:srgbClr val="B6D7B1"/>
              </a:solidFill>
              <a:latin typeface="Times New Roman" pitchFamily="16" charset="0"/>
            </a:endParaRPr>
          </a:p>
          <a:p>
            <a:pPr marL="608013" lvl="1" indent="-228600" eaLnBrk="1" hangingPunct="1">
              <a:spcBef>
                <a:spcPts val="325"/>
              </a:spcBef>
              <a:buClr>
                <a:schemeClr val="bg2">
                  <a:lumMod val="50000"/>
                </a:schemeClr>
              </a:buClr>
              <a:buSzPct val="85000"/>
              <a:buFont typeface="Wingdings" charset="2"/>
              <a:buChar char="v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</a:pPr>
            <a:r>
              <a:rPr lang="sk-SK" sz="2600" dirty="0" smtClean="0">
                <a:solidFill>
                  <a:srgbClr val="B6D7B1"/>
                </a:solidFill>
                <a:latin typeface="Times New Roman" pitchFamily="16" charset="0"/>
              </a:rPr>
              <a:t>Kvalifikované sekretárske práce</a:t>
            </a:r>
          </a:p>
          <a:p>
            <a:pPr eaLnBrk="1" hangingPunct="1"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</a:pPr>
            <a:endParaRPr lang="sk-SK" dirty="0" smtClean="0"/>
          </a:p>
        </p:txBody>
      </p:sp>
      <p:pic>
        <p:nvPicPr>
          <p:cNvPr id="6" name="Picture 4" descr="http://4.bp.blogspot.com/-djqsEIywiDo/TeT4aL8dY6I/AAAAAAAAElg/GXwWnUAN09Q/s1600/Graduate_3579916_small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57950" y="1571612"/>
            <a:ext cx="242886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6D7B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Spolupráca školy so softvérovými firmami</a:t>
            </a: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285720" y="1000108"/>
            <a:ext cx="8229600" cy="4525963"/>
          </a:xfrm>
        </p:spPr>
        <p:txBody>
          <a:bodyPr/>
          <a:lstStyle/>
          <a:p>
            <a:pPr marL="365125" indent="-242888" algn="just" eaLnBrk="1" hangingPunct="1">
              <a:lnSpc>
                <a:spcPct val="80000"/>
              </a:lnSpc>
              <a:spcBef>
                <a:spcPts val="400"/>
              </a:spcBef>
              <a:buSzPct val="68000"/>
              <a:buFontTx/>
              <a:buNone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endParaRPr lang="sk-SK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marL="365125" indent="-242888" algn="just" eaLnBrk="1" hangingPunct="1">
              <a:lnSpc>
                <a:spcPct val="80000"/>
              </a:lnSpc>
              <a:spcBef>
                <a:spcPts val="400"/>
              </a:spcBef>
              <a:buSzPct val="68000"/>
              <a:buFontTx/>
              <a:buNone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endParaRPr lang="sk-SK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marL="352425" indent="-255588" eaLnBrk="1" hangingPunct="1"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8000"/>
              <a:buFont typeface="Wingdings" pitchFamily="2" charset="2"/>
              <a:buChar char="v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sk-SK" sz="2600" dirty="0" smtClean="0">
                <a:solidFill>
                  <a:srgbClr val="B6D7B1"/>
                </a:solidFill>
                <a:latin typeface="Times New Roman" pitchFamily="16" charset="0"/>
              </a:rPr>
              <a:t>Firma INFOPRO </a:t>
            </a:r>
            <a:r>
              <a:rPr lang="sk-SK" sz="2600" dirty="0" err="1" smtClean="0">
                <a:solidFill>
                  <a:srgbClr val="B6D7B1"/>
                </a:solidFill>
                <a:latin typeface="Times New Roman" pitchFamily="16" charset="0"/>
              </a:rPr>
              <a:t>s.r.o</a:t>
            </a:r>
            <a:r>
              <a:rPr lang="sk-SK" sz="2600" dirty="0" smtClean="0">
                <a:solidFill>
                  <a:srgbClr val="B6D7B1"/>
                </a:solidFill>
                <a:latin typeface="Times New Roman" pitchFamily="16" charset="0"/>
              </a:rPr>
              <a:t>, poskytuje na výučbu odborných predmetov ekonomický softvér </a:t>
            </a:r>
            <a:r>
              <a:rPr lang="sk-SK" sz="2600" b="1" dirty="0" smtClean="0">
                <a:solidFill>
                  <a:srgbClr val="B6D7B1"/>
                </a:solidFill>
                <a:latin typeface="Times New Roman" pitchFamily="16" charset="0"/>
              </a:rPr>
              <a:t>PROLUC</a:t>
            </a:r>
            <a:r>
              <a:rPr lang="sk-SK" sz="2600" dirty="0" smtClean="0">
                <a:solidFill>
                  <a:srgbClr val="B6D7B1"/>
                </a:solidFill>
                <a:latin typeface="Times New Roman" pitchFamily="16" charset="0"/>
              </a:rPr>
              <a:t> </a:t>
            </a:r>
          </a:p>
          <a:p>
            <a:pPr marL="352425" indent="-255588" eaLnBrk="1" hangingPunct="1"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8000"/>
              <a:buFont typeface="Wingdings" pitchFamily="2" charset="2"/>
              <a:buChar char="v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sk-SK" sz="2600" dirty="0" smtClean="0">
                <a:solidFill>
                  <a:srgbClr val="B6D7B1"/>
                </a:solidFill>
                <a:latin typeface="Times New Roman" pitchFamily="16" charset="0"/>
              </a:rPr>
              <a:t>Firma KROS, a.s. poskytuje na výučbu odborných predmetov softvér </a:t>
            </a:r>
            <a:r>
              <a:rPr lang="sk-SK" sz="2600" b="1" dirty="0" smtClean="0">
                <a:solidFill>
                  <a:srgbClr val="B6D7B1"/>
                </a:solidFill>
                <a:latin typeface="Times New Roman" pitchFamily="16" charset="0"/>
              </a:rPr>
              <a:t>ALFA, OLYMP a OMEGA</a:t>
            </a:r>
          </a:p>
          <a:p>
            <a:pPr marL="352425" indent="-255588" eaLnBrk="1" hangingPunct="1"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8000"/>
              <a:buFont typeface="Wingdings" pitchFamily="2" charset="2"/>
              <a:buChar char="v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sk-SK" sz="2600" dirty="0" smtClean="0">
                <a:solidFill>
                  <a:srgbClr val="B6D7B1"/>
                </a:solidFill>
                <a:latin typeface="Times New Roman" pitchFamily="16" charset="0"/>
              </a:rPr>
              <a:t>Študenti, ktorí úspešne zmaturujú získajú od firmy INFOPRO, s.r.o. alebo od firmy KROS, a.s. certifikát</a:t>
            </a:r>
          </a:p>
          <a:p>
            <a:pPr eaLnBrk="1" hangingPunct="1">
              <a:defRPr/>
            </a:pPr>
            <a:endParaRPr lang="sk-SK" dirty="0" smtClean="0"/>
          </a:p>
        </p:txBody>
      </p:sp>
      <p:pic>
        <p:nvPicPr>
          <p:cNvPr id="6" name="Picture 2" descr="https://www.podnikajte.sk/Data/881/UserFiles/obrazky-v-clankoch/2015-02-08-Kros-baner-clanok.jpg"/>
          <p:cNvPicPr>
            <a:picLocks noChangeAspect="1" noChangeArrowheads="1"/>
          </p:cNvPicPr>
          <p:nvPr/>
        </p:nvPicPr>
        <p:blipFill>
          <a:blip r:embed="rId2"/>
          <a:srcRect t="31051" r="43750"/>
          <a:stretch>
            <a:fillRect/>
          </a:stretch>
        </p:blipFill>
        <p:spPr bwMode="auto">
          <a:xfrm>
            <a:off x="3000364" y="4286256"/>
            <a:ext cx="3214710" cy="2062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00063" y="2143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6D7B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Certifikáty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285875"/>
            <a:ext cx="3357563" cy="5048250"/>
          </a:xfr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1285875"/>
            <a:ext cx="5087937" cy="499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6D7B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Školské projekty</a:t>
            </a: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2"/>
          </a:xfrm>
        </p:spPr>
        <p:txBody>
          <a:bodyPr/>
          <a:lstStyle/>
          <a:p>
            <a:pPr marL="352425" indent="-255588" eaLnBrk="1" hangingPunct="1"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8000"/>
              <a:buFont typeface="Wingdings" pitchFamily="2" charset="2"/>
              <a:buChar char="v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/>
            </a:pPr>
            <a:r>
              <a:rPr lang="sk-SK" dirty="0" smtClean="0">
                <a:solidFill>
                  <a:srgbClr val="B6D7B1"/>
                </a:solidFill>
                <a:latin typeface="Times New Roman" pitchFamily="16" charset="0"/>
              </a:rPr>
              <a:t>Viac ako peniaze</a:t>
            </a:r>
          </a:p>
          <a:p>
            <a:pPr marL="352425" indent="-255588" eaLnBrk="1" hangingPunct="1"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8000"/>
              <a:buFont typeface="Wingdings" pitchFamily="2" charset="2"/>
              <a:buChar char="v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/>
            </a:pPr>
            <a:r>
              <a:rPr lang="sk-SK" dirty="0" smtClean="0">
                <a:solidFill>
                  <a:srgbClr val="B6D7B1"/>
                </a:solidFill>
                <a:latin typeface="Times New Roman" pitchFamily="16" charset="0"/>
              </a:rPr>
              <a:t>Myslím ekonomicky</a:t>
            </a:r>
          </a:p>
          <a:p>
            <a:pPr marL="352425" indent="-255588" eaLnBrk="1" hangingPunct="1"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8000"/>
              <a:buFont typeface="Wingdings" pitchFamily="2" charset="2"/>
              <a:buChar char="v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/>
            </a:pPr>
            <a:r>
              <a:rPr lang="sk-SK" dirty="0" smtClean="0">
                <a:solidFill>
                  <a:srgbClr val="B6D7B1"/>
                </a:solidFill>
                <a:latin typeface="Times New Roman" pitchFamily="16" charset="0"/>
              </a:rPr>
              <a:t>Mladý účtovník</a:t>
            </a:r>
          </a:p>
          <a:p>
            <a:pPr marL="352425" indent="-255588" eaLnBrk="1" hangingPunct="1"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8000"/>
              <a:buFont typeface="Wingdings" pitchFamily="2" charset="2"/>
              <a:buChar char="v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/>
            </a:pPr>
            <a:r>
              <a:rPr lang="sk-SK" dirty="0" smtClean="0">
                <a:solidFill>
                  <a:srgbClr val="B6D7B1"/>
                </a:solidFill>
                <a:latin typeface="Times New Roman" pitchFamily="16" charset="0"/>
              </a:rPr>
              <a:t>Študentská spoločnosť</a:t>
            </a:r>
          </a:p>
          <a:p>
            <a:pPr eaLnBrk="1" hangingPunct="1">
              <a:defRPr/>
            </a:pPr>
            <a:endParaRPr lang="sk-SK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00000">
            <a:off x="2881313" y="4445000"/>
            <a:ext cx="3109912" cy="1474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80000">
            <a:off x="5424488" y="3714750"/>
            <a:ext cx="1905000" cy="2189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71810"/>
            <a:ext cx="3868738" cy="333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28625" y="2143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B6D7B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Odborné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6D7B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cs-CZ" sz="4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6D7B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exkurzie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6D7B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sk-SK" sz="4000" b="1" i="0" u="none" strike="noStrike" kern="1200" cap="none" spc="0" normalizeH="0" baseline="0" noProof="0" dirty="0" smtClean="0">
              <a:ln>
                <a:noFill/>
              </a:ln>
              <a:solidFill>
                <a:srgbClr val="B6D7B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>
          <a:xfrm rot="21399148">
            <a:off x="1090141" y="1565110"/>
            <a:ext cx="2500330" cy="1666887"/>
          </a:xfrm>
          <a:effectLst>
            <a:softEdge rad="112500"/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071678"/>
            <a:ext cx="2717800" cy="241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 rot="211067">
            <a:off x="5488057" y="1526239"/>
            <a:ext cx="3240088" cy="201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3500438"/>
            <a:ext cx="2970201" cy="283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dirty="0" smtClean="0">
              <a:latin typeface="Segoe Script" pitchFamily="32" charset="0"/>
            </a:endParaRPr>
          </a:p>
          <a:p>
            <a:pPr eaLnBrk="1" hangingPunct="1">
              <a:buFontTx/>
              <a:buNone/>
            </a:pPr>
            <a:endParaRPr lang="cs-CZ" dirty="0" smtClean="0">
              <a:latin typeface="Segoe Script" pitchFamily="32" charset="0"/>
            </a:endParaRPr>
          </a:p>
          <a:p>
            <a:pPr eaLnBrk="1" hangingPunct="1">
              <a:buFontTx/>
              <a:buNone/>
            </a:pPr>
            <a:r>
              <a:rPr lang="cs-CZ" dirty="0" smtClean="0">
                <a:solidFill>
                  <a:srgbClr val="B6D7B1"/>
                </a:solidFill>
                <a:latin typeface="Times New Roman" pitchFamily="16" charset="0"/>
                <a:cs typeface="Times New Roman" pitchFamily="16" charset="0"/>
              </a:rPr>
              <a:t>                </a:t>
            </a:r>
          </a:p>
          <a:p>
            <a:pPr eaLnBrk="1" hangingPunct="1">
              <a:buFontTx/>
              <a:buNone/>
            </a:pPr>
            <a:r>
              <a:rPr lang="cs-CZ" dirty="0" smtClean="0">
                <a:solidFill>
                  <a:srgbClr val="B6D7B1"/>
                </a:solidFill>
                <a:latin typeface="Arial" pitchFamily="34" charset="0"/>
                <a:cs typeface="Arial" pitchFamily="34" charset="0"/>
              </a:rPr>
              <a:t>   ĎAKUJEM ZA POZORNOSŤ.</a:t>
            </a:r>
          </a:p>
          <a:p>
            <a:pPr eaLnBrk="1" hangingPunct="1"/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BlokTextu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57356" y="285728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sk-SK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Prečo TIS ....</a:t>
            </a:r>
            <a:endParaRPr lang="sk-SK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ĺžnik 7"/>
          <p:cNvSpPr>
            <a:spLocks noChangeArrowheads="1"/>
          </p:cNvSpPr>
          <p:nvPr/>
        </p:nvSpPr>
        <p:spPr bwMode="auto">
          <a:xfrm>
            <a:off x="571500" y="2071688"/>
            <a:ext cx="792956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42888">
              <a:spcBef>
                <a:spcPts val="400"/>
              </a:spcBef>
              <a:buSzPct val="68000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</a:pPr>
            <a:r>
              <a:rPr lang="sk-SK" sz="2400" b="1" dirty="0">
                <a:solidFill>
                  <a:srgbClr val="517A00"/>
                </a:solidFill>
                <a:latin typeface="Lucida Sans Unicode" pitchFamily="32" charset="0"/>
              </a:rPr>
              <a:t> </a:t>
            </a:r>
            <a:r>
              <a:rPr lang="sk-SK" sz="2600" b="1" dirty="0">
                <a:solidFill>
                  <a:srgbClr val="B6D7B1"/>
                </a:solidFill>
                <a:latin typeface="Lucida Sans Unicode" pitchFamily="32" charset="0"/>
              </a:rPr>
              <a:t>zasielateľstvo +  ekonomika  ⇒  absolvent TIS</a:t>
            </a:r>
          </a:p>
        </p:txBody>
      </p:sp>
      <p:pic>
        <p:nvPicPr>
          <p:cNvPr id="6" name="Obrázok 5" descr="forwar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928934"/>
            <a:ext cx="2500330" cy="333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Obrázok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000372"/>
            <a:ext cx="4286280" cy="3016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2285984" y="0"/>
            <a:ext cx="5929313" cy="15850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2500" b="1" dirty="0">
                <a:solidFill>
                  <a:schemeClr val="tx2">
                    <a:lumMod val="75000"/>
                  </a:schemeClr>
                </a:solidFill>
              </a:rPr>
              <a:t>Učebný plán </a:t>
            </a:r>
          </a:p>
          <a:p>
            <a:pPr algn="ctr">
              <a:defRPr/>
            </a:pPr>
            <a:r>
              <a:rPr lang="sk-SK" sz="2000" b="1" dirty="0">
                <a:solidFill>
                  <a:schemeClr val="tx2">
                    <a:lumMod val="75000"/>
                  </a:schemeClr>
                </a:solidFill>
              </a:rPr>
              <a:t>študijného odboru – 3917 M 09</a:t>
            </a:r>
          </a:p>
          <a:p>
            <a:pPr algn="ctr">
              <a:defRPr/>
            </a:pPr>
            <a:r>
              <a:rPr lang="sk-SK" sz="2800" b="1" dirty="0">
                <a:solidFill>
                  <a:schemeClr val="tx2">
                    <a:lumMod val="75000"/>
                  </a:schemeClr>
                </a:solidFill>
              </a:rPr>
              <a:t>ZASIELATEĽSTVO</a:t>
            </a:r>
          </a:p>
          <a:p>
            <a:pPr algn="ctr">
              <a:defRPr/>
            </a:pPr>
            <a:r>
              <a:rPr lang="sk-SK" sz="2400" b="1" dirty="0">
                <a:solidFill>
                  <a:schemeClr val="bg2">
                    <a:lumMod val="50000"/>
                  </a:schemeClr>
                </a:solidFill>
              </a:rPr>
              <a:t>Teoretické vzdelávanie  </a:t>
            </a:r>
          </a:p>
        </p:txBody>
      </p:sp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500484"/>
              </p:ext>
            </p:extLst>
          </p:nvPr>
        </p:nvGraphicFramePr>
        <p:xfrm>
          <a:off x="2571736" y="1571612"/>
          <a:ext cx="5429288" cy="491523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71636"/>
                <a:gridCol w="785818"/>
                <a:gridCol w="785818"/>
                <a:gridCol w="785818"/>
                <a:gridCol w="785818"/>
                <a:gridCol w="714380"/>
              </a:tblGrid>
              <a:tr h="6734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Teoretické vzdelanie</a:t>
                      </a:r>
                      <a:endParaRPr kumimoji="0" lang="sk-S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9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13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13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11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46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Ekonomika </a:t>
                      </a:r>
                      <a:endParaRPr lang="sk-SK" sz="15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3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3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3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11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Preprava a zasielateľstvo</a:t>
                      </a:r>
                      <a:endParaRPr lang="sk-SK" sz="15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8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Účtovníctvo </a:t>
                      </a:r>
                      <a:endParaRPr lang="sk-SK" sz="15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6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Doprava </a:t>
                      </a:r>
                      <a:endParaRPr lang="sk-SK" sz="15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3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3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6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Tovaroznalectvo </a:t>
                      </a:r>
                      <a:endParaRPr lang="sk-SK" sz="15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3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3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Dopravná geografia</a:t>
                      </a:r>
                      <a:endParaRPr lang="sk-SK" sz="15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Základy</a:t>
                      </a:r>
                      <a:r>
                        <a:rPr lang="sk-SK" sz="1500" baseline="0" dirty="0" smtClean="0"/>
                        <a:t> logistiky</a:t>
                      </a:r>
                      <a:endParaRPr lang="sk-SK" sz="15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500" dirty="0" err="1" smtClean="0"/>
                        <a:t>Daňovnictvo</a:t>
                      </a:r>
                      <a:r>
                        <a:rPr lang="sk-SK" sz="1500" dirty="0" smtClean="0"/>
                        <a:t> </a:t>
                      </a:r>
                      <a:endParaRPr lang="sk-SK" sz="15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Marketing a manažment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4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Právna náuka</a:t>
                      </a:r>
                      <a:r>
                        <a:rPr lang="sk-SK" sz="1500" baseline="0" dirty="0" smtClean="0"/>
                        <a:t> </a:t>
                      </a:r>
                      <a:endParaRPr lang="sk-SK" sz="1500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Obrázok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214290"/>
            <a:ext cx="8229600" cy="164305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sk-SK" sz="2000" b="1" dirty="0" smtClean="0">
                <a:solidFill>
                  <a:srgbClr val="517A00"/>
                </a:solidFill>
              </a:rPr>
              <a:t/>
            </a:r>
            <a:br>
              <a:rPr lang="sk-SK" sz="2000" b="1" dirty="0" smtClean="0">
                <a:solidFill>
                  <a:srgbClr val="517A00"/>
                </a:solidFill>
              </a:rPr>
            </a:br>
            <a:r>
              <a:rPr lang="sk-SK" sz="3100" b="1" dirty="0" smtClean="0">
                <a:solidFill>
                  <a:schemeClr val="tx2">
                    <a:lumMod val="50000"/>
                  </a:schemeClr>
                </a:solidFill>
              </a:rPr>
              <a:t>Učebný plán </a:t>
            </a:r>
            <a:r>
              <a:rPr lang="sk-SK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k-SK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k-SK" sz="2000" b="1" dirty="0" smtClean="0">
                <a:solidFill>
                  <a:schemeClr val="tx2">
                    <a:lumMod val="50000"/>
                  </a:schemeClr>
                </a:solidFill>
              </a:rPr>
              <a:t>študijného odboru – 3917 M 09</a:t>
            </a:r>
            <a:br>
              <a:rPr lang="sk-SK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k-SK" sz="3100" b="1" dirty="0" smtClean="0">
                <a:solidFill>
                  <a:schemeClr val="tx2">
                    <a:lumMod val="50000"/>
                  </a:schemeClr>
                </a:solidFill>
              </a:rPr>
              <a:t>ZASIELATEĽSTVO</a:t>
            </a:r>
            <a:r>
              <a:rPr lang="sk-SK" b="1" dirty="0" smtClean="0">
                <a:solidFill>
                  <a:srgbClr val="517A00"/>
                </a:solidFill>
              </a:rPr>
              <a:t/>
            </a:r>
            <a:br>
              <a:rPr lang="sk-SK" b="1" dirty="0" smtClean="0">
                <a:solidFill>
                  <a:srgbClr val="517A00"/>
                </a:solidFill>
              </a:rPr>
            </a:br>
            <a:r>
              <a:rPr lang="sk-SK" sz="2700" b="1" dirty="0" smtClean="0">
                <a:solidFill>
                  <a:schemeClr val="bg2">
                    <a:lumMod val="50000"/>
                  </a:schemeClr>
                </a:solidFill>
              </a:rPr>
              <a:t>Praktická príprava</a:t>
            </a:r>
            <a:br>
              <a:rPr lang="sk-SK" sz="2700" b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sk-SK" sz="27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2" name="Group 1"/>
          <p:cNvGraphicFramePr>
            <a:graphicFrameLocks noGrp="1"/>
          </p:cNvGraphicFramePr>
          <p:nvPr/>
        </p:nvGraphicFramePr>
        <p:xfrm>
          <a:off x="2428860" y="2143116"/>
          <a:ext cx="5786478" cy="3883990"/>
        </p:xfrm>
        <a:graphic>
          <a:graphicData uri="http://schemas.openxmlformats.org/drawingml/2006/table">
            <a:tbl>
              <a:tblPr firstRow="1">
                <a:tableStyleId>{C4B1156A-380E-4F78-BDF5-A606A8083BF9}</a:tableStyleId>
              </a:tblPr>
              <a:tblGrid>
                <a:gridCol w="2171700"/>
                <a:gridCol w="727075"/>
                <a:gridCol w="727075"/>
                <a:gridCol w="727075"/>
                <a:gridCol w="725488"/>
                <a:gridCol w="708065"/>
              </a:tblGrid>
              <a:tr h="57150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Praktická príprava </a:t>
                      </a:r>
                      <a:endParaRPr kumimoji="0" lang="sk-SK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278891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kumimoji="0" lang="sk-SK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kumimoji="0" lang="sk-SK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kumimoji="0" lang="sk-SK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kumimoji="0" lang="sk-SK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kumimoji="0" lang="sk-SK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475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6" charset="0"/>
                        </a:rPr>
                        <a:t>Administratíva a korešpondencia</a:t>
                      </a: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2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Cvičenia z účtovníctva  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Prax 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Cvičenia z prepravy a zasielateľstva  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k-SK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sk-SK" sz="1600" dirty="0"/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sk-SK" sz="1600" dirty="0"/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k-SK" sz="16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k-SK" sz="16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Aplikovaná informatika 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Cvičenia  z ekonomiky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k-SK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sk-S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44280" marR="44280" marT="363528" marB="0" horzOverflow="overflow"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sk-SK" dirty="0" smtClean="0">
                <a:solidFill>
                  <a:srgbClr val="B6D7B1"/>
                </a:solidFill>
              </a:rPr>
              <a:t>   Hlavné ciele školského vzdelávacieho programu</a:t>
            </a: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714348" y="1857364"/>
            <a:ext cx="8229600" cy="4525962"/>
          </a:xfrm>
        </p:spPr>
        <p:txBody>
          <a:bodyPr/>
          <a:lstStyle/>
          <a:p>
            <a:pPr eaLnBrk="1" hangingPunct="1"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sk-SK" sz="2500" dirty="0" smtClean="0">
                <a:solidFill>
                  <a:schemeClr val="bg1">
                    <a:lumMod val="85000"/>
                  </a:schemeClr>
                </a:solidFill>
              </a:rPr>
              <a:t>Pripraviť absolventa na vysokoškolské štúdium</a:t>
            </a:r>
          </a:p>
          <a:p>
            <a:pPr eaLnBrk="1" hangingPunct="1"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sk-SK" sz="2500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sk-SK" sz="2500" dirty="0" smtClean="0">
                <a:solidFill>
                  <a:schemeClr val="bg1">
                    <a:lumMod val="85000"/>
                  </a:schemeClr>
                </a:solidFill>
              </a:rPr>
              <a:t>Pripraviť absolventa pre prax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786190"/>
            <a:ext cx="3867150" cy="118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876"/>
            <a:ext cx="3703637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sz="4000" dirty="0" smtClean="0">
                <a:solidFill>
                  <a:schemeClr val="bg1">
                    <a:lumMod val="85000"/>
                  </a:schemeClr>
                </a:solidFill>
              </a:rPr>
              <a:t>   Profilové predmety </a:t>
            </a:r>
          </a:p>
        </p:txBody>
      </p:sp>
      <p:sp>
        <p:nvSpPr>
          <p:cNvPr id="6" name="Zástupný symbol obsahu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52425" indent="-255588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SzPct val="68000"/>
              <a:buFont typeface="Wingdings" pitchFamily="2" charset="2"/>
              <a:buChar char="v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/>
            </a:pPr>
            <a:r>
              <a:rPr lang="sk-SK" sz="2800" dirty="0" smtClean="0">
                <a:solidFill>
                  <a:srgbClr val="B6D7B1"/>
                </a:solidFill>
              </a:rPr>
              <a:t> Ekonomika, cvičenia z ekonomiky</a:t>
            </a:r>
          </a:p>
          <a:p>
            <a:pPr marL="363538" indent="-244475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SzPct val="68000"/>
              <a:buFont typeface="Wingdings" pitchFamily="2" charset="2"/>
              <a:buChar char="v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/>
            </a:pPr>
            <a:endParaRPr lang="sk-SK" sz="2800" dirty="0" smtClean="0">
              <a:solidFill>
                <a:srgbClr val="B6D7B1"/>
              </a:solidFill>
            </a:endParaRPr>
          </a:p>
          <a:p>
            <a:pPr marL="352425" indent="-255588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SzPct val="68000"/>
              <a:buFont typeface="Wingdings" pitchFamily="2" charset="2"/>
              <a:buChar char="v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/>
            </a:pPr>
            <a:r>
              <a:rPr lang="sk-SK" sz="2800" dirty="0" smtClean="0">
                <a:solidFill>
                  <a:srgbClr val="B6D7B1"/>
                </a:solidFill>
              </a:rPr>
              <a:t> Účtovníctvo, cvičenia z účtovníctva</a:t>
            </a:r>
          </a:p>
          <a:p>
            <a:pPr marL="363538" indent="-244475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SzPct val="68000"/>
              <a:buFont typeface="Wingdings" pitchFamily="2" charset="2"/>
              <a:buChar char="v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/>
            </a:pPr>
            <a:endParaRPr lang="sk-SK" sz="2800" dirty="0" smtClean="0">
              <a:solidFill>
                <a:srgbClr val="B6D7B1"/>
              </a:solidFill>
            </a:endParaRPr>
          </a:p>
          <a:p>
            <a:pPr marL="352425" indent="-255588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SzPct val="68000"/>
              <a:buFont typeface="Wingdings" pitchFamily="2" charset="2"/>
              <a:buChar char="v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/>
            </a:pPr>
            <a:r>
              <a:rPr lang="sk-SK" sz="2800" dirty="0" smtClean="0">
                <a:solidFill>
                  <a:srgbClr val="B6D7B1"/>
                </a:solidFill>
              </a:rPr>
              <a:t> Preprava a zasielateľstvo, cvičenia z prepravy a zasielateľstva</a:t>
            </a:r>
          </a:p>
          <a:p>
            <a:pPr marL="363538" indent="-244475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SzPct val="68000"/>
              <a:buFont typeface="Wingdings" pitchFamily="2" charset="2"/>
              <a:buChar char="v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/>
            </a:pPr>
            <a:endParaRPr lang="sk-SK" sz="2800" dirty="0" smtClean="0">
              <a:solidFill>
                <a:srgbClr val="B6D7B1"/>
              </a:solidFill>
            </a:endParaRPr>
          </a:p>
          <a:p>
            <a:pPr marL="352425" indent="-255588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SzPct val="68000"/>
              <a:buFont typeface="Wingdings" pitchFamily="2" charset="2"/>
              <a:buChar char="v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/>
            </a:pPr>
            <a:r>
              <a:rPr lang="sk-SK" sz="2800" dirty="0" smtClean="0">
                <a:solidFill>
                  <a:srgbClr val="B6D7B1"/>
                </a:solidFill>
              </a:rPr>
              <a:t> Aplikovaná informatika</a:t>
            </a:r>
          </a:p>
          <a:p>
            <a:pPr marL="363538" indent="-244475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SzPct val="68000"/>
              <a:buFont typeface="Wingdings" pitchFamily="2" charset="2"/>
              <a:buChar char="v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/>
            </a:pPr>
            <a:endParaRPr lang="sk-SK" sz="2800" dirty="0" smtClean="0">
              <a:solidFill>
                <a:srgbClr val="B6D7B1"/>
              </a:solidFill>
            </a:endParaRPr>
          </a:p>
          <a:p>
            <a:pPr marL="352425" indent="-255588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75000"/>
                </a:schemeClr>
              </a:buClr>
              <a:buSzPct val="68000"/>
              <a:buFont typeface="Wingdings" pitchFamily="2" charset="2"/>
              <a:buChar char="v"/>
              <a:tabLst>
                <a:tab pos="352425" algn="l"/>
                <a:tab pos="800100" algn="l"/>
                <a:tab pos="1249363" algn="l"/>
                <a:tab pos="1698625" algn="l"/>
                <a:tab pos="2147888" algn="l"/>
                <a:tab pos="2597150" algn="l"/>
                <a:tab pos="3046413" algn="l"/>
                <a:tab pos="3495675" algn="l"/>
                <a:tab pos="3944938" algn="l"/>
                <a:tab pos="4394200" algn="l"/>
                <a:tab pos="4843463" algn="l"/>
                <a:tab pos="5292725" algn="l"/>
                <a:tab pos="5741988" algn="l"/>
                <a:tab pos="6191250" algn="l"/>
                <a:tab pos="6640513" algn="l"/>
                <a:tab pos="7089775" algn="l"/>
                <a:tab pos="7539038" algn="l"/>
                <a:tab pos="7988300" algn="l"/>
                <a:tab pos="8437563" algn="l"/>
                <a:tab pos="8886825" algn="l"/>
                <a:tab pos="9336088" algn="l"/>
              </a:tabLst>
              <a:defRPr/>
            </a:pPr>
            <a:r>
              <a:rPr lang="sk-SK" sz="2800" dirty="0" smtClean="0">
                <a:solidFill>
                  <a:srgbClr val="B6D7B1"/>
                </a:solidFill>
              </a:rPr>
              <a:t> Prax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sk-SK" sz="4000" dirty="0" smtClean="0">
                <a:solidFill>
                  <a:srgbClr val="B6D7B1"/>
                </a:solidFill>
              </a:rPr>
              <a:t>EKONOMIKA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57166"/>
            <a:ext cx="2311425" cy="1733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214282" y="1571612"/>
            <a:ext cx="8229600" cy="4525962"/>
          </a:xfrm>
        </p:spPr>
        <p:txBody>
          <a:bodyPr/>
          <a:lstStyle/>
          <a:p>
            <a:pPr marL="361950" indent="-246063" eaLnBrk="1" hangingPunct="1">
              <a:lnSpc>
                <a:spcPct val="90000"/>
              </a:lnSpc>
              <a:spcBef>
                <a:spcPts val="400"/>
              </a:spcBef>
              <a:buClr>
                <a:srgbClr val="517A00"/>
              </a:buClr>
              <a:buSzPct val="68000"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  <a:defRPr/>
            </a:pPr>
            <a:r>
              <a:rPr lang="sk-SK" sz="2800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sk-SK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Žiaci sa naučia:</a:t>
            </a:r>
          </a:p>
          <a:p>
            <a:pPr marL="361950" indent="-246063" eaLnBrk="1" hangingPunct="1">
              <a:lnSpc>
                <a:spcPct val="90000"/>
              </a:lnSpc>
              <a:spcBef>
                <a:spcPts val="400"/>
              </a:spcBef>
              <a:buClr>
                <a:srgbClr val="517A00"/>
              </a:buClr>
              <a:buSzPct val="68000"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  <a:defRPr/>
            </a:pPr>
            <a:endParaRPr lang="sk-SK" sz="1400" dirty="0" smtClean="0">
              <a:solidFill>
                <a:srgbClr val="B6D7B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2425" indent="-255588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8000"/>
              <a:buFont typeface="Wingdings" pitchFamily="2" charset="2"/>
              <a:buChar char="v"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  <a:defRPr/>
            </a:pPr>
            <a:r>
              <a:rPr lang="sk-SK" sz="2800" dirty="0" smtClean="0">
                <a:solidFill>
                  <a:srgbClr val="B6D7B1"/>
                </a:solidFill>
                <a:latin typeface="Times New Roman" pitchFamily="18" charset="0"/>
                <a:cs typeface="Times New Roman" pitchFamily="18" charset="0"/>
              </a:rPr>
              <a:t>základné ekonomické poznatky o podnikovom hospodárení v podmienkach trhovej </a:t>
            </a:r>
            <a:r>
              <a:rPr lang="sk-SK" sz="2800" dirty="0" smtClean="0">
                <a:solidFill>
                  <a:srgbClr val="B6D7B1"/>
                </a:solidFill>
                <a:latin typeface="Times New Roman" pitchFamily="18" charset="0"/>
                <a:cs typeface="Times New Roman" pitchFamily="18" charset="0"/>
              </a:rPr>
              <a:t>ekonomiky</a:t>
            </a:r>
            <a:endParaRPr lang="sk-SK" sz="2800" dirty="0" smtClean="0">
              <a:solidFill>
                <a:srgbClr val="B6D7B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2425" indent="-255588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8000"/>
              <a:buFont typeface="Wingdings" pitchFamily="2" charset="2"/>
              <a:buChar char="v"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  <a:defRPr/>
            </a:pPr>
            <a:r>
              <a:rPr lang="sk-SK" sz="2800" dirty="0" smtClean="0">
                <a:solidFill>
                  <a:srgbClr val="B6D7B1"/>
                </a:solidFill>
                <a:latin typeface="Times New Roman" pitchFamily="18" charset="0"/>
                <a:cs typeface="Times New Roman" pitchFamily="18" charset="0"/>
              </a:rPr>
              <a:t>porozumieť základným prvkom trhu, osvoja si vedomosti o fungovaní trhu a naučia sa porozumieť základným makroekonomickým ukazovateľom</a:t>
            </a:r>
          </a:p>
          <a:p>
            <a:pPr marL="352425" indent="-255588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8000"/>
              <a:buFont typeface="Wingdings" pitchFamily="2" charset="2"/>
              <a:buChar char="v"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  <a:defRPr/>
            </a:pPr>
            <a:r>
              <a:rPr lang="sk-SK" sz="2800" dirty="0" smtClean="0">
                <a:solidFill>
                  <a:srgbClr val="B6D7B1"/>
                </a:solidFill>
                <a:latin typeface="Times New Roman" pitchFamily="18" charset="0"/>
                <a:cs typeface="Times New Roman" pitchFamily="18" charset="0"/>
              </a:rPr>
              <a:t>orientovať v základných právnych normách a predpisoch týkajúcich sa podnikateľskej činnosti a finančnej gramotnosti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sz="4000" dirty="0" smtClean="0">
                <a:solidFill>
                  <a:srgbClr val="B6D7B1"/>
                </a:solidFill>
              </a:rPr>
              <a:t>ÚČTOVNÍCTVO</a:t>
            </a: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pPr marL="215900" indent="-209550" eaLnBrk="1" hangingPunct="1">
              <a:lnSpc>
                <a:spcPct val="90000"/>
              </a:lnSpc>
              <a:spcBef>
                <a:spcPts val="400"/>
              </a:spcBef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sk-SK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6" charset="0"/>
              </a:rPr>
              <a:t>Žiaci sa naučia:</a:t>
            </a:r>
          </a:p>
          <a:p>
            <a:pPr marL="215900" indent="-209550" eaLnBrk="1" hangingPunct="1">
              <a:lnSpc>
                <a:spcPct val="90000"/>
              </a:lnSpc>
              <a:spcBef>
                <a:spcPts val="400"/>
              </a:spcBef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endParaRPr lang="sk-SK" sz="1400" dirty="0" smtClean="0">
              <a:solidFill>
                <a:srgbClr val="B6D7B1"/>
              </a:solidFill>
              <a:latin typeface="Times New Roman" pitchFamily="16" charset="0"/>
            </a:endParaRPr>
          </a:p>
          <a:p>
            <a:pPr marL="209550" indent="-203200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0000"/>
              <a:buFont typeface="Wingdings" pitchFamily="2" charset="2"/>
              <a:buChar char="v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sk-SK" sz="2800" dirty="0" smtClean="0">
                <a:solidFill>
                  <a:srgbClr val="B6D7B1"/>
                </a:solidFill>
                <a:latin typeface="Times New Roman" pitchFamily="16" charset="0"/>
              </a:rPr>
              <a:t> orientovať sa v právnej úprave účtovníctva</a:t>
            </a:r>
          </a:p>
          <a:p>
            <a:pPr marL="209550" indent="-203200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0000"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endParaRPr lang="sk-SK" sz="500" dirty="0" smtClean="0">
              <a:solidFill>
                <a:srgbClr val="B6D7B1"/>
              </a:solidFill>
              <a:latin typeface="Times New Roman" pitchFamily="16" charset="0"/>
            </a:endParaRPr>
          </a:p>
          <a:p>
            <a:pPr marL="209550" indent="-203200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0000"/>
              <a:buFont typeface="Wingdings" pitchFamily="2" charset="2"/>
              <a:buChar char="v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sk-SK" sz="2800" dirty="0" smtClean="0">
                <a:solidFill>
                  <a:srgbClr val="B6D7B1"/>
                </a:solidFill>
                <a:latin typeface="Times New Roman" pitchFamily="16" charset="0"/>
              </a:rPr>
              <a:t> viesť jednoduché a podvojné účtovníctvo v</a:t>
            </a:r>
          </a:p>
          <a:p>
            <a:pPr marL="215900" indent="-209550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0000"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sk-SK" dirty="0" smtClean="0">
                <a:solidFill>
                  <a:srgbClr val="B6D7B1"/>
                </a:solidFill>
                <a:latin typeface="Times New Roman" pitchFamily="16" charset="0"/>
              </a:rPr>
              <a:t>  </a:t>
            </a:r>
            <a:r>
              <a:rPr lang="sk-SK" sz="2800" dirty="0" smtClean="0">
                <a:solidFill>
                  <a:srgbClr val="B6D7B1"/>
                </a:solidFill>
                <a:latin typeface="Times New Roman" pitchFamily="16" charset="0"/>
              </a:rPr>
              <a:t> podnikateľských subjektoch</a:t>
            </a:r>
          </a:p>
          <a:p>
            <a:pPr marL="215900" indent="-209550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0000"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endParaRPr lang="sk-SK" sz="500" dirty="0" smtClean="0">
              <a:solidFill>
                <a:srgbClr val="B6D7B1"/>
              </a:solidFill>
              <a:latin typeface="Times New Roman" pitchFamily="16" charset="0"/>
            </a:endParaRPr>
          </a:p>
          <a:p>
            <a:pPr marL="209550" indent="-203200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0000"/>
              <a:buFont typeface="Wingdings" pitchFamily="2" charset="2"/>
              <a:buChar char="v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sk-SK" sz="2800" dirty="0" smtClean="0">
                <a:solidFill>
                  <a:srgbClr val="B6D7B1"/>
                </a:solidFill>
                <a:latin typeface="Times New Roman" pitchFamily="16" charset="0"/>
              </a:rPr>
              <a:t>ekonomicky zhodnotiť činnosť podniku </a:t>
            </a:r>
          </a:p>
          <a:p>
            <a:pPr eaLnBrk="1" hangingPunct="1">
              <a:defRPr/>
            </a:pPr>
            <a:endParaRPr lang="sk-SK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286256"/>
            <a:ext cx="3838482" cy="2265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-214346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6D7B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PREPRAVA A ZASIELATEĽSTVO</a:t>
            </a:r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2"/>
          </a:xfrm>
        </p:spPr>
        <p:txBody>
          <a:bodyPr>
            <a:normAutofit lnSpcReduction="10000"/>
          </a:bodyPr>
          <a:lstStyle/>
          <a:p>
            <a:pPr marL="365125" indent="-242888" eaLnBrk="1" hangingPunct="1">
              <a:lnSpc>
                <a:spcPct val="80000"/>
              </a:lnSpc>
              <a:spcBef>
                <a:spcPts val="400"/>
              </a:spcBef>
              <a:buSzPct val="68000"/>
              <a:buFontTx/>
              <a:buNone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sk-SK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Žiaci sa naučia:</a:t>
            </a:r>
          </a:p>
          <a:p>
            <a:pPr marL="365125" indent="-242888" eaLnBrk="1" hangingPunct="1">
              <a:lnSpc>
                <a:spcPct val="80000"/>
              </a:lnSpc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5000"/>
              <a:buFont typeface="Wingdings" pitchFamily="2" charset="2"/>
              <a:buChar char="v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endParaRPr lang="sk-SK" sz="1400" b="1" dirty="0" smtClean="0">
              <a:solidFill>
                <a:srgbClr val="B6D7B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2425" indent="-255588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5000"/>
              <a:buFont typeface="Wingdings" pitchFamily="2" charset="2"/>
              <a:buChar char="v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sk-SK" sz="2800" dirty="0" smtClean="0">
                <a:solidFill>
                  <a:srgbClr val="B6D7B1"/>
                </a:solidFill>
                <a:latin typeface="Times New Roman" pitchFamily="18" charset="0"/>
                <a:cs typeface="Times New Roman" pitchFamily="18" charset="0"/>
              </a:rPr>
              <a:t>základné pojmy z oblasti zasielateľstva, činnosti </a:t>
            </a:r>
            <a:r>
              <a:rPr lang="sk-SK" sz="2800" dirty="0" smtClean="0">
                <a:solidFill>
                  <a:srgbClr val="B6D7B1"/>
                </a:solidFill>
                <a:latin typeface="Times New Roman" pitchFamily="18" charset="0"/>
                <a:cs typeface="Times New Roman" pitchFamily="18" charset="0"/>
              </a:rPr>
              <a:t>zasielateľa vo </a:t>
            </a:r>
            <a:r>
              <a:rPr lang="sk-SK" sz="2800" dirty="0" smtClean="0">
                <a:solidFill>
                  <a:srgbClr val="B6D7B1"/>
                </a:solidFill>
                <a:latin typeface="Times New Roman" pitchFamily="18" charset="0"/>
                <a:cs typeface="Times New Roman" pitchFamily="18" charset="0"/>
              </a:rPr>
              <a:t>vnútroštátnu i </a:t>
            </a:r>
            <a:r>
              <a:rPr lang="sk-SK" sz="2800" dirty="0" smtClean="0">
                <a:solidFill>
                  <a:srgbClr val="B6D7B1"/>
                </a:solidFill>
                <a:latin typeface="Times New Roman" pitchFamily="18" charset="0"/>
                <a:cs typeface="Times New Roman" pitchFamily="18" charset="0"/>
              </a:rPr>
              <a:t>medzištátnu </a:t>
            </a:r>
          </a:p>
          <a:p>
            <a:pPr marL="352425" indent="-255588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5000"/>
              <a:buFont typeface="Wingdings" pitchFamily="2" charset="2"/>
              <a:buChar char="v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sk-SK" sz="2800" dirty="0" smtClean="0">
                <a:solidFill>
                  <a:srgbClr val="B6D7B1"/>
                </a:solidFill>
                <a:latin typeface="Times New Roman" pitchFamily="18" charset="0"/>
                <a:cs typeface="Times New Roman" pitchFamily="18" charset="0"/>
              </a:rPr>
              <a:t>právnu úpravu </a:t>
            </a:r>
            <a:r>
              <a:rPr lang="sk-SK" sz="2800" dirty="0" smtClean="0">
                <a:solidFill>
                  <a:srgbClr val="B6D7B1"/>
                </a:solidFill>
                <a:latin typeface="Times New Roman" pitchFamily="18" charset="0"/>
                <a:cs typeface="Times New Roman" pitchFamily="18" charset="0"/>
              </a:rPr>
              <a:t>zasielateľstva</a:t>
            </a:r>
          </a:p>
          <a:p>
            <a:pPr marL="352425" indent="-255588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5000"/>
              <a:buFont typeface="Wingdings" pitchFamily="2" charset="2"/>
              <a:buChar char="v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sk-SK" sz="2800" dirty="0" smtClean="0">
                <a:solidFill>
                  <a:srgbClr val="B6D7B1"/>
                </a:solidFill>
                <a:latin typeface="Times New Roman" pitchFamily="18" charset="0"/>
                <a:cs typeface="Times New Roman" pitchFamily="18" charset="0"/>
              </a:rPr>
              <a:t>zákonitosti prepravného procesu všetkých druhov dopráv,  ako aj vnútroštátneho a medzištátneho zasielateľstva</a:t>
            </a:r>
          </a:p>
          <a:p>
            <a:pPr marL="352425" indent="-255588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5000"/>
              <a:buFont typeface="Wingdings" pitchFamily="2" charset="2"/>
              <a:buChar char="v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sk-SK" sz="2800" dirty="0" smtClean="0">
                <a:solidFill>
                  <a:srgbClr val="B6D7B1"/>
                </a:solidFill>
                <a:latin typeface="Times New Roman" pitchFamily="18" charset="0"/>
                <a:cs typeface="Times New Roman" pitchFamily="18" charset="0"/>
              </a:rPr>
              <a:t>výpočty prepravného</a:t>
            </a:r>
          </a:p>
          <a:p>
            <a:pPr marL="352425" indent="-255588" eaLnBrk="1" hangingPunct="1">
              <a:lnSpc>
                <a:spcPct val="90000"/>
              </a:lnSpc>
              <a:spcBef>
                <a:spcPts val="400"/>
              </a:spcBef>
              <a:buClr>
                <a:schemeClr val="bg2">
                  <a:lumMod val="50000"/>
                </a:schemeClr>
              </a:buClr>
              <a:buSzPct val="65000"/>
              <a:buFont typeface="Wingdings" pitchFamily="2" charset="2"/>
              <a:buChar char="v"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sk-SK" sz="2800" dirty="0" smtClean="0">
                <a:solidFill>
                  <a:srgbClr val="B6D7B1"/>
                </a:solidFill>
                <a:latin typeface="Times New Roman" pitchFamily="18" charset="0"/>
                <a:cs typeface="Times New Roman" pitchFamily="18" charset="0"/>
              </a:rPr>
              <a:t>poznatky z oblasti prepravno-právnej, </a:t>
            </a:r>
            <a:r>
              <a:rPr lang="sk-SK" sz="2800" dirty="0" smtClean="0">
                <a:solidFill>
                  <a:srgbClr val="B6D7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solidFill>
                  <a:srgbClr val="B6D7B1"/>
                </a:solidFill>
                <a:latin typeface="Times New Roman" pitchFamily="18" charset="0"/>
                <a:cs typeface="Times New Roman" pitchFamily="18" charset="0"/>
              </a:rPr>
              <a:t>poisťovacej, daňovej  a podnikateľskej</a:t>
            </a:r>
          </a:p>
          <a:p>
            <a:pPr marL="365125" indent="-242888" eaLnBrk="1" hangingPunct="1">
              <a:lnSpc>
                <a:spcPct val="80000"/>
              </a:lnSpc>
              <a:spcBef>
                <a:spcPts val="400"/>
              </a:spcBef>
              <a:buSzPct val="68000"/>
              <a:buFontTx/>
              <a:buNone/>
              <a:tabLst>
                <a:tab pos="365125" algn="l"/>
                <a:tab pos="812800" algn="l"/>
                <a:tab pos="1262063" algn="l"/>
                <a:tab pos="1711325" algn="l"/>
                <a:tab pos="2160588" algn="l"/>
                <a:tab pos="2609850" algn="l"/>
                <a:tab pos="3059113" algn="l"/>
                <a:tab pos="3508375" algn="l"/>
                <a:tab pos="3957638" algn="l"/>
                <a:tab pos="4406900" algn="l"/>
                <a:tab pos="4856163" algn="l"/>
                <a:tab pos="5305425" algn="l"/>
                <a:tab pos="5754688" algn="l"/>
                <a:tab pos="6203950" algn="l"/>
                <a:tab pos="6653213" algn="l"/>
                <a:tab pos="7102475" algn="l"/>
                <a:tab pos="7551738" algn="l"/>
                <a:tab pos="8001000" algn="l"/>
                <a:tab pos="8450263" algn="l"/>
                <a:tab pos="8899525" algn="l"/>
                <a:tab pos="9348788" algn="l"/>
              </a:tabLst>
              <a:defRPr/>
            </a:pPr>
            <a:r>
              <a:rPr lang="sk-SK" b="1" dirty="0" smtClean="0">
                <a:solidFill>
                  <a:srgbClr val="51A15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defRPr/>
            </a:pPr>
            <a:endParaRPr lang="sk-SK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85728"/>
            <a:ext cx="2000264" cy="1282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389</Words>
  <Application>Microsoft Office PowerPoint</Application>
  <PresentationFormat>Prezentácia na obrazovke (4:3)</PresentationFormat>
  <Paragraphs>178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Office Theme</vt:lpstr>
      <vt:lpstr>    TIS</vt:lpstr>
      <vt:lpstr>   Prečo TIS ....</vt:lpstr>
      <vt:lpstr>Prezentácia programu PowerPoint</vt:lpstr>
      <vt:lpstr> Učebný plán  študijného odboru – 3917 M 09 ZASIELATEĽSTVO Praktická príprava </vt:lpstr>
      <vt:lpstr>   Hlavné ciele školského vzdelávacieho programu</vt:lpstr>
      <vt:lpstr>   Profilové predmety </vt:lpstr>
      <vt:lpstr>EKONOMIKA</vt:lpstr>
      <vt:lpstr>ÚČTOVNÍCTVO</vt:lpstr>
      <vt:lpstr>Prezentácia programu PowerPoint</vt:lpstr>
      <vt:lpstr>Prezentácia programu PowerPoint</vt:lpstr>
      <vt:lpstr>PRAX</vt:lpstr>
      <vt:lpstr>Študenti III.a IV.ročníkov TIS majú vytvorených niekoľko firiem v ktorých :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Skola</cp:lastModifiedBy>
  <cp:revision>33</cp:revision>
  <dcterms:created xsi:type="dcterms:W3CDTF">2013-08-21T19:17:07Z</dcterms:created>
  <dcterms:modified xsi:type="dcterms:W3CDTF">2016-09-26T20:56:04Z</dcterms:modified>
</cp:coreProperties>
</file>